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87" r:id="rId3"/>
    <p:sldId id="289" r:id="rId4"/>
    <p:sldId id="286" r:id="rId5"/>
    <p:sldId id="267" r:id="rId6"/>
    <p:sldId id="269" r:id="rId7"/>
    <p:sldId id="270" r:id="rId8"/>
    <p:sldId id="272" r:id="rId9"/>
    <p:sldId id="273" r:id="rId10"/>
    <p:sldId id="283" r:id="rId11"/>
    <p:sldId id="274" r:id="rId12"/>
    <p:sldId id="277" r:id="rId13"/>
    <p:sldId id="288" r:id="rId14"/>
    <p:sldId id="278" r:id="rId15"/>
    <p:sldId id="279" r:id="rId16"/>
  </p:sldIdLst>
  <p:sldSz cx="12192000" cy="6858000"/>
  <p:notesSz cx="6797675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4D19D4BF-13E6-4417-820D-9BA9206958A3}">
          <p14:sldIdLst>
            <p14:sldId id="280"/>
            <p14:sldId id="287"/>
            <p14:sldId id="289"/>
            <p14:sldId id="286"/>
            <p14:sldId id="267"/>
            <p14:sldId id="269"/>
            <p14:sldId id="270"/>
            <p14:sldId id="272"/>
            <p14:sldId id="273"/>
            <p14:sldId id="283"/>
            <p14:sldId id="274"/>
            <p14:sldId id="277"/>
            <p14:sldId id="288"/>
            <p14:sldId id="278"/>
            <p14:sldId id="279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687"/>
  </p:normalViewPr>
  <p:slideViewPr>
    <p:cSldViewPr snapToGrid="0" snapToObjects="1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mara.kovacs@outlook.hu" userId="77238270c680680b" providerId="LiveId" clId="{B9129DD0-FF7B-4368-A787-4FB7B61F7B2E}"/>
    <pc:docChg chg="custSel addSld modSld modSection">
      <pc:chgData name="tamara.kovacs@outlook.hu" userId="77238270c680680b" providerId="LiveId" clId="{B9129DD0-FF7B-4368-A787-4FB7B61F7B2E}" dt="2022-05-22T20:45:03.281" v="45" actId="20577"/>
      <pc:docMkLst>
        <pc:docMk/>
      </pc:docMkLst>
      <pc:sldChg chg="modSp mod">
        <pc:chgData name="tamara.kovacs@outlook.hu" userId="77238270c680680b" providerId="LiveId" clId="{B9129DD0-FF7B-4368-A787-4FB7B61F7B2E}" dt="2022-05-22T20:42:43.127" v="9" actId="27636"/>
        <pc:sldMkLst>
          <pc:docMk/>
          <pc:sldMk cId="1070836093" sldId="280"/>
        </pc:sldMkLst>
        <pc:spChg chg="mod">
          <ac:chgData name="tamara.kovacs@outlook.hu" userId="77238270c680680b" providerId="LiveId" clId="{B9129DD0-FF7B-4368-A787-4FB7B61F7B2E}" dt="2022-05-22T20:42:43.127" v="9" actId="27636"/>
          <ac:spMkLst>
            <pc:docMk/>
            <pc:sldMk cId="1070836093" sldId="280"/>
            <ac:spMk id="3" creationId="{B72DCE16-D93E-3140-A27A-96C6E5B64AD4}"/>
          </ac:spMkLst>
        </pc:spChg>
      </pc:sldChg>
      <pc:sldChg chg="modSp mod">
        <pc:chgData name="tamara.kovacs@outlook.hu" userId="77238270c680680b" providerId="LiveId" clId="{B9129DD0-FF7B-4368-A787-4FB7B61F7B2E}" dt="2022-05-22T20:45:03.281" v="45" actId="20577"/>
        <pc:sldMkLst>
          <pc:docMk/>
          <pc:sldMk cId="361095057" sldId="285"/>
        </pc:sldMkLst>
        <pc:spChg chg="mod">
          <ac:chgData name="tamara.kovacs@outlook.hu" userId="77238270c680680b" providerId="LiveId" clId="{B9129DD0-FF7B-4368-A787-4FB7B61F7B2E}" dt="2022-05-22T20:45:03.281" v="45" actId="20577"/>
          <ac:spMkLst>
            <pc:docMk/>
            <pc:sldMk cId="361095057" sldId="285"/>
            <ac:spMk id="3" creationId="{B72DCE16-D93E-3140-A27A-96C6E5B64AD4}"/>
          </ac:spMkLst>
        </pc:spChg>
      </pc:sldChg>
      <pc:sldChg chg="modSp add mod">
        <pc:chgData name="tamara.kovacs@outlook.hu" userId="77238270c680680b" providerId="LiveId" clId="{B9129DD0-FF7B-4368-A787-4FB7B61F7B2E}" dt="2022-05-22T20:43:06.048" v="16" actId="27636"/>
        <pc:sldMkLst>
          <pc:docMk/>
          <pc:sldMk cId="3421025115" sldId="286"/>
        </pc:sldMkLst>
        <pc:spChg chg="mod">
          <ac:chgData name="tamara.kovacs@outlook.hu" userId="77238270c680680b" providerId="LiveId" clId="{B9129DD0-FF7B-4368-A787-4FB7B61F7B2E}" dt="2022-05-22T20:43:06.048" v="16" actId="27636"/>
          <ac:spMkLst>
            <pc:docMk/>
            <pc:sldMk cId="3421025115" sldId="286"/>
            <ac:spMk id="3" creationId="{B72DCE16-D93E-3140-A27A-96C6E5B64AD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D0F848-AAAC-ED48-90E6-0C044D9444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E1A894E-7302-3940-976D-FB821865C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FB4C38-6F6B-8B45-875E-2C0A3C9FB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A2AF14-3270-414E-9EFC-FA6011F3D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4A6D5A-8FF2-8D46-A251-30045543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31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6F23EA-DC78-C54D-8AB4-1E1C29178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F21B1F4-38D6-D74B-AB92-99E7B2F6E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B3B512-C368-5749-91FF-1B5E716D6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C1E1DF-C08C-6742-9F23-3AC224862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1136F3-707B-A243-B8A2-9918A126D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1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318536C-2E1F-C649-A9BC-033BDD4F8D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29DCDEF-ADA1-1845-87A6-479BD2F6A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616A4B5-D206-434A-9E24-B2ED968D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6CF46E-6498-0242-B256-428E10C97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192AE9-241E-C94C-943E-D24AFABF0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6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19D174-91A9-1E45-991D-6F7ECDFFD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02940D-AC9C-A44F-ADCF-4AFDA8B16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889BFB-F726-224B-ABA2-66B0430CF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F7BDE22-61E7-D241-9D91-D7CA3723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4FBC74-1DCC-9E4B-8A9A-469B6F66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52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2496C5-B086-D349-8305-E0113FF7D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F2A2AAE-68C6-2944-96B9-59BC1B8D9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68D595-111B-4448-8FCF-53B13811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15DD3E6-9504-AD4E-AC64-D9693C8F5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702878-1C18-3847-AAB6-3C32EBC7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28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2EF48D-E9B4-0D4C-B074-54E3D440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442377-9A9A-F848-AE36-BD420EEC3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94A5F4E-F3EC-034F-BCB9-497FA8DD2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8728DA-96DE-3B47-8926-F51F33E36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1D6ED0C-C555-A74A-985B-DA7C07ACF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C123552-704C-3043-B6B7-4651A2A6B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9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87357E-08F0-6F4B-A3C3-7885C16A3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36B5F71-3DCA-7E40-809D-8E4964B77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396E890-FA12-C245-B0D5-B8C2205BE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5C9B056-07FB-324F-BE4F-60D3014DD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07052B2-6CFA-0942-80C1-F4700C61A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E3D383C-DF28-1240-85F4-4DF85425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146EEF8-7AA6-E34B-A2A8-65F0FB6D1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89433AD-2345-2D49-ACD4-15A88734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082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7E92B5-AE55-5246-9A08-9A3E80A8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58CC183-D845-D24A-8729-11C151D87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5BF73AF-A7D8-BA4A-A2F3-C17D4AF52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4BCC10F-9C22-9D49-8651-434F4F075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3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EBAF505-E50A-8240-982A-E57E81099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445E7B5-6A5C-5D49-A5A7-96A16E0D1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2B8A582-5B74-4A46-A18E-957572A9F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79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7F1B71-31C7-9641-AA1F-C328C4886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A27DF2-54AA-8B48-A111-1FF536CEC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108C98B-2D33-6948-886B-0AB140376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F8AE25-1EDE-8B4C-A11F-5DB74206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C62442-1BF1-9044-AA10-71FA628CC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2CEED1F-B325-7349-BB3F-E25BC822D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07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907FAE-1772-6142-9F0E-AE1DE7E58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DB9FA11-2AB4-0A41-A22A-A903463AEE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1EB2FFE-7FEC-164A-8622-631E05FA0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6C15113-1D70-B743-985D-9910E95B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E167C5B-95CC-D44E-86E8-B53DC4D6D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ADDFF24-1B5E-E74B-92C5-8E86EB54D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9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9EEA29B-E5DF-424D-B2E0-AB83B33FA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BAF612C-AAAA-4A43-BE01-E31C71880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3E05D1-0B2C-9340-A1E4-7137D63824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CC361-4F0B-1A4B-9859-F67BF422D91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E29D34-E513-7548-9EB5-1FC23D770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5E47F4-D848-5445-8BEA-494B151E2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79FDC-0C1F-3F4B-AC7A-11C28EC31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1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katalin.kovacs-kasza@interreg-danube.e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nterreg-danube.eu/about-dtp/new-funding-2021-202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b="1" dirty="0" smtClean="0">
                <a:solidFill>
                  <a:schemeClr val="accent1">
                    <a:lumMod val="75000"/>
                  </a:schemeClr>
                </a:solidFill>
                <a:latin typeface="Corbel" panose="020B0503020204020204" pitchFamily="34" charset="0"/>
              </a:rPr>
              <a:t>A </a:t>
            </a:r>
            <a:r>
              <a:rPr lang="hu-HU" b="1" dirty="0" err="1" smtClean="0">
                <a:solidFill>
                  <a:schemeClr val="accent1">
                    <a:lumMod val="75000"/>
                  </a:schemeClr>
                </a:solidFill>
                <a:latin typeface="Corbel" panose="020B0503020204020204" pitchFamily="34" charset="0"/>
              </a:rPr>
              <a:t>smarter</a:t>
            </a:r>
            <a:r>
              <a:rPr lang="hu-HU" b="1" dirty="0" smtClean="0">
                <a:solidFill>
                  <a:schemeClr val="accent1">
                    <a:lumMod val="75000"/>
                  </a:schemeClr>
                </a:solidFill>
                <a:latin typeface="Corbel" panose="020B0503020204020204" pitchFamily="34" charset="0"/>
              </a:rPr>
              <a:t> Danube </a:t>
            </a:r>
            <a:r>
              <a:rPr lang="hu-HU" b="1" dirty="0" err="1" smtClean="0">
                <a:solidFill>
                  <a:schemeClr val="accent1">
                    <a:lumMod val="75000"/>
                  </a:schemeClr>
                </a:solidFill>
                <a:latin typeface="Corbel" panose="020B0503020204020204" pitchFamily="34" charset="0"/>
              </a:rPr>
              <a:t>Region</a:t>
            </a:r>
            <a:endParaRPr lang="en-GB" b="1" dirty="0">
              <a:solidFill>
                <a:schemeClr val="accent1">
                  <a:lumMod val="75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endParaRPr lang="hu-HU" dirty="0" smtClean="0"/>
          </a:p>
          <a:p>
            <a:pPr marL="0" indent="0">
              <a:buNone/>
            </a:pPr>
            <a:endParaRPr lang="hu-HU" b="1" dirty="0" smtClean="0"/>
          </a:p>
          <a:p>
            <a:pPr marL="0" indent="0">
              <a:buNone/>
            </a:pPr>
            <a:endParaRPr lang="hu-HU" b="1" dirty="0" smtClean="0"/>
          </a:p>
          <a:p>
            <a:pPr marL="0" indent="0">
              <a:buNone/>
            </a:pPr>
            <a:r>
              <a:rPr lang="en-GB" b="1" dirty="0" smtClean="0"/>
              <a:t>23</a:t>
            </a:r>
            <a:r>
              <a:rPr lang="en-GB" b="1" baseline="30000" dirty="0" smtClean="0"/>
              <a:t>rd</a:t>
            </a:r>
            <a:r>
              <a:rPr lang="en-GB" b="1" dirty="0" smtClean="0"/>
              <a:t> </a:t>
            </a:r>
            <a:r>
              <a:rPr lang="en-GB" b="1" dirty="0"/>
              <a:t>PA7 Steering Group Meeting </a:t>
            </a:r>
            <a:endParaRPr lang="hu-HU" dirty="0"/>
          </a:p>
          <a:p>
            <a:pPr marL="0" indent="0">
              <a:buNone/>
            </a:pPr>
            <a:r>
              <a:rPr lang="en-GB" dirty="0"/>
              <a:t>Video conference (ZOOM) 22 June 2021, 9:30 – 12:30</a:t>
            </a:r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836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en-US" dirty="0" smtClean="0">
                <a:latin typeface="Corbel" panose="020B0503020204020204" pitchFamily="34" charset="0"/>
              </a:rPr>
              <a:t>P1</a:t>
            </a:r>
            <a:r>
              <a:rPr lang="hu-HU" dirty="0" smtClean="0">
                <a:latin typeface="Corbel" panose="020B0503020204020204" pitchFamily="34" charset="0"/>
              </a:rPr>
              <a:t>– </a:t>
            </a:r>
            <a:r>
              <a:rPr lang="hu-HU" dirty="0">
                <a:latin typeface="Corbel" panose="020B0503020204020204" pitchFamily="34" charset="0"/>
              </a:rPr>
              <a:t>What we do not finance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hu-HU" dirty="0"/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not being clearly embedded in a territorial scenario.</a:t>
            </a:r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not involving countries of different level of innovation capacities. </a:t>
            </a:r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with pre-dominant focus on infrastructure.</a:t>
            </a:r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with pre-dominant focus on research and data collection activities without translating their outcomes into applied solutions and/or policy strategies, plans still within the project.</a:t>
            </a:r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missing a coordinated policy, planning and pilot tested led delivery approach.</a:t>
            </a:r>
          </a:p>
          <a:p>
            <a:r>
              <a:rPr lang="hu-HU" dirty="0">
                <a:latin typeface="Corbel" panose="020B0503020204020204" pitchFamily="34" charset="0"/>
              </a:rPr>
              <a:t>p</a:t>
            </a:r>
            <a:r>
              <a:rPr lang="en-US" dirty="0" err="1">
                <a:latin typeface="Corbel" panose="020B0503020204020204" pitchFamily="34" charset="0"/>
              </a:rPr>
              <a:t>rojects</a:t>
            </a:r>
            <a:r>
              <a:rPr lang="en-US" dirty="0">
                <a:latin typeface="Corbel" panose="020B0503020204020204" pitchFamily="34" charset="0"/>
              </a:rPr>
              <a:t> targeting mere skills developments without having a strategic and policy level approach and impact.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Partnership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endParaRPr lang="hu-HU" dirty="0"/>
          </a:p>
          <a:p>
            <a:r>
              <a:rPr lang="hu-HU" dirty="0">
                <a:latin typeface="Corbel" panose="020B0503020204020204" pitchFamily="34" charset="0"/>
              </a:rPr>
              <a:t>min. 3 </a:t>
            </a:r>
            <a:r>
              <a:rPr lang="hu-HU" dirty="0" err="1">
                <a:latin typeface="Corbel" panose="020B0503020204020204" pitchFamily="34" charset="0"/>
              </a:rPr>
              <a:t>partners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are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needed</a:t>
            </a:r>
            <a:r>
              <a:rPr lang="hu-HU" dirty="0" smtClean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from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3</a:t>
            </a:r>
            <a:r>
              <a:rPr lang="hu-HU" dirty="0" smtClean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countries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 err="1">
                <a:latin typeface="Corbel" panose="020B0503020204020204" pitchFamily="34" charset="0"/>
              </a:rPr>
              <a:t>integration</a:t>
            </a:r>
            <a:r>
              <a:rPr lang="hu-HU" dirty="0">
                <a:latin typeface="Corbel" panose="020B0503020204020204" pitchFamily="34" charset="0"/>
              </a:rPr>
              <a:t> of non-EU </a:t>
            </a:r>
            <a:r>
              <a:rPr lang="hu-HU" dirty="0" err="1">
                <a:latin typeface="Corbel" panose="020B0503020204020204" pitchFamily="34" charset="0"/>
              </a:rPr>
              <a:t>countries</a:t>
            </a:r>
            <a:r>
              <a:rPr lang="hu-HU" dirty="0">
                <a:latin typeface="Corbel" panose="020B0503020204020204" pitchFamily="34" charset="0"/>
              </a:rPr>
              <a:t> is of </a:t>
            </a:r>
            <a:r>
              <a:rPr lang="hu-HU" dirty="0" err="1">
                <a:latin typeface="Corbel" panose="020B0503020204020204" pitchFamily="34" charset="0"/>
              </a:rPr>
              <a:t>utmost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importance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>
                <a:latin typeface="Corbel" panose="020B0503020204020204" pitchFamily="34" charset="0"/>
              </a:rPr>
              <a:t>„INTERREG </a:t>
            </a:r>
            <a:r>
              <a:rPr lang="hu-HU" dirty="0" err="1">
                <a:latin typeface="Corbel" panose="020B0503020204020204" pitchFamily="34" charset="0"/>
              </a:rPr>
              <a:t>funds</a:t>
            </a:r>
            <a:r>
              <a:rPr lang="hu-HU" dirty="0">
                <a:latin typeface="Corbel" panose="020B0503020204020204" pitchFamily="34" charset="0"/>
              </a:rPr>
              <a:t>” – </a:t>
            </a:r>
            <a:r>
              <a:rPr lang="hu-HU" dirty="0" err="1">
                <a:latin typeface="Corbel" panose="020B0503020204020204" pitchFamily="34" charset="0"/>
              </a:rPr>
              <a:t>bringing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together</a:t>
            </a:r>
            <a:r>
              <a:rPr lang="hu-HU" dirty="0">
                <a:latin typeface="Corbel" panose="020B0503020204020204" pitchFamily="34" charset="0"/>
              </a:rPr>
              <a:t> ERDF, IPA and NDICI </a:t>
            </a:r>
            <a:r>
              <a:rPr lang="hu-HU" dirty="0" err="1">
                <a:latin typeface="Corbel" panose="020B0503020204020204" pitchFamily="34" charset="0"/>
              </a:rPr>
              <a:t>funds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will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facilitate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equal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participation</a:t>
            </a:r>
            <a:r>
              <a:rPr lang="hu-HU" dirty="0">
                <a:latin typeface="Corbel" panose="020B0503020204020204" pitchFamily="34" charset="0"/>
              </a:rPr>
              <a:t> of non-EU </a:t>
            </a:r>
            <a:r>
              <a:rPr lang="hu-HU" dirty="0" err="1">
                <a:latin typeface="Corbel" panose="020B0503020204020204" pitchFamily="34" charset="0"/>
              </a:rPr>
              <a:t>partners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 err="1">
                <a:latin typeface="Corbel" panose="020B0503020204020204" pitchFamily="34" charset="0"/>
              </a:rPr>
              <a:t>opening</a:t>
            </a:r>
            <a:r>
              <a:rPr lang="hu-HU" dirty="0">
                <a:latin typeface="Corbel" panose="020B0503020204020204" pitchFamily="34" charset="0"/>
              </a:rPr>
              <a:t> Lead </a:t>
            </a:r>
            <a:r>
              <a:rPr lang="hu-HU" dirty="0" err="1">
                <a:latin typeface="Corbel" panose="020B0503020204020204" pitchFamily="34" charset="0"/>
              </a:rPr>
              <a:t>Partnership</a:t>
            </a:r>
            <a:r>
              <a:rPr lang="hu-HU" dirty="0">
                <a:latin typeface="Corbel" panose="020B0503020204020204" pitchFamily="34" charset="0"/>
              </a:rPr>
              <a:t> status </a:t>
            </a:r>
            <a:r>
              <a:rPr lang="hu-HU" dirty="0" err="1">
                <a:latin typeface="Corbel" panose="020B0503020204020204" pitchFamily="34" charset="0"/>
              </a:rPr>
              <a:t>for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all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partners</a:t>
            </a:r>
            <a:endParaRPr lang="hu-HU" dirty="0">
              <a:latin typeface="Corbel" panose="020B0503020204020204" pitchFamily="34" charset="0"/>
            </a:endParaRP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192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smtClean="0">
                <a:latin typeface="Corbel" panose="020B0503020204020204" pitchFamily="34" charset="0"/>
              </a:rPr>
              <a:t>1st </a:t>
            </a:r>
            <a:r>
              <a:rPr lang="hu-HU" dirty="0" err="1" smtClean="0">
                <a:latin typeface="Corbel" panose="020B0503020204020204" pitchFamily="34" charset="0"/>
              </a:rPr>
              <a:t>Call</a:t>
            </a:r>
            <a:r>
              <a:rPr lang="hu-HU" dirty="0" smtClean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for</a:t>
            </a:r>
            <a:r>
              <a:rPr lang="hu-HU" dirty="0" smtClean="0">
                <a:latin typeface="Corbel" panose="020B0503020204020204" pitchFamily="34" charset="0"/>
              </a:rPr>
              <a:t> </a:t>
            </a:r>
            <a:r>
              <a:rPr lang="hu-HU" dirty="0" err="1" smtClean="0">
                <a:latin typeface="Corbel" panose="020B0503020204020204" pitchFamily="34" charset="0"/>
              </a:rPr>
              <a:t>Proposals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pPr marL="457200" lvl="0" indent="-457200">
              <a:spcAft>
                <a:spcPts val="600"/>
              </a:spcAft>
            </a:pP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2-step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procedure</a:t>
            </a:r>
            <a:endParaRPr lang="de-DE" dirty="0">
              <a:solidFill>
                <a:schemeClr val="bg2">
                  <a:lumMod val="25000"/>
                </a:schemeClr>
              </a:solidFill>
              <a:latin typeface="Corbel" panose="020B0503020204020204" pitchFamily="34" charset="0"/>
              <a:cs typeface="Arial" panose="020B0604020202020204" pitchFamily="34" charset="0"/>
            </a:endParaRPr>
          </a:p>
          <a:p>
            <a:pPr marL="457200" lvl="0" indent="-457200">
              <a:spcAft>
                <a:spcPts val="600"/>
              </a:spcAft>
            </a:pPr>
            <a:r>
              <a:rPr lang="hu-HU" dirty="0" err="1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Thematic</a:t>
            </a:r>
            <a:r>
              <a:rPr lang="de-DE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Webinars May/June 2022</a:t>
            </a:r>
          </a:p>
          <a:p>
            <a:pPr marL="457200" lvl="0" indent="-457200">
              <a:spcAft>
                <a:spcPts val="600"/>
              </a:spcAft>
            </a:pP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Launch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1st</a:t>
            </a:r>
            <a:r>
              <a:rPr lang="de-DE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step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: </a:t>
            </a:r>
            <a:r>
              <a:rPr lang="hu-HU" dirty="0" err="1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September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2022</a:t>
            </a:r>
          </a:p>
          <a:p>
            <a:pPr marL="457200" lvl="0" indent="-457200">
              <a:spcAft>
                <a:spcPts val="600"/>
              </a:spcAft>
            </a:pP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Launch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hu-HU" dirty="0" err="1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the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2nd </a:t>
            </a:r>
            <a:r>
              <a:rPr lang="de-DE" dirty="0" err="1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step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: Spring 2023</a:t>
            </a:r>
          </a:p>
          <a:p>
            <a:pPr marL="457200" lvl="0" indent="-457200">
              <a:spcAft>
                <a:spcPts val="600"/>
              </a:spcAft>
            </a:pP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Final </a:t>
            </a:r>
            <a:r>
              <a:rPr lang="de-DE" dirty="0" err="1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approval</a:t>
            </a:r>
            <a:r>
              <a:rPr lang="hu-HU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: </a:t>
            </a:r>
            <a:r>
              <a:rPr lang="de-DE" dirty="0" err="1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Autumn</a:t>
            </a:r>
            <a:r>
              <a:rPr lang="de-DE" dirty="0" smtClean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chemeClr val="bg2">
                    <a:lumMod val="2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2023</a:t>
            </a:r>
          </a:p>
          <a:p>
            <a:endParaRPr lang="hu-HU" dirty="0" smtClean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93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Programme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Budget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r>
              <a:rPr lang="hu-HU" dirty="0">
                <a:latin typeface="Corbel" panose="020B0503020204020204" pitchFamily="34" charset="0"/>
              </a:rPr>
              <a:t>EUR 213,105,953.00 </a:t>
            </a:r>
          </a:p>
          <a:p>
            <a:r>
              <a:rPr lang="hu-HU" dirty="0">
                <a:latin typeface="Corbel" panose="020B0503020204020204" pitchFamily="34" charset="0"/>
              </a:rPr>
              <a:t>„INTERREG </a:t>
            </a:r>
            <a:r>
              <a:rPr lang="hu-HU" dirty="0" err="1">
                <a:latin typeface="Corbel" panose="020B0503020204020204" pitchFamily="34" charset="0"/>
              </a:rPr>
              <a:t>funds</a:t>
            </a:r>
            <a:r>
              <a:rPr lang="hu-HU" dirty="0">
                <a:latin typeface="Corbel" panose="020B0503020204020204" pitchFamily="34" charset="0"/>
              </a:rPr>
              <a:t>” – </a:t>
            </a:r>
            <a:r>
              <a:rPr lang="hu-HU" dirty="0" err="1">
                <a:latin typeface="Corbel" panose="020B0503020204020204" pitchFamily="34" charset="0"/>
              </a:rPr>
              <a:t>bringing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together</a:t>
            </a:r>
            <a:r>
              <a:rPr lang="hu-HU" dirty="0">
                <a:latin typeface="Corbel" panose="020B0503020204020204" pitchFamily="34" charset="0"/>
              </a:rPr>
              <a:t> ERDF, IPA and NDICI </a:t>
            </a:r>
            <a:r>
              <a:rPr lang="hu-HU" dirty="0" err="1">
                <a:latin typeface="Corbel" panose="020B0503020204020204" pitchFamily="34" charset="0"/>
              </a:rPr>
              <a:t>funds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>
                <a:latin typeface="Corbel" panose="020B0503020204020204" pitchFamily="34" charset="0"/>
              </a:rPr>
              <a:t>maximum EU </a:t>
            </a:r>
            <a:r>
              <a:rPr lang="hu-HU" dirty="0" err="1">
                <a:latin typeface="Corbel" panose="020B0503020204020204" pitchFamily="34" charset="0"/>
              </a:rPr>
              <a:t>contribution</a:t>
            </a:r>
            <a:r>
              <a:rPr lang="hu-HU" dirty="0">
                <a:latin typeface="Corbel" panose="020B0503020204020204" pitchFamily="34" charset="0"/>
              </a:rPr>
              <a:t> is 80% in 2021-2027 </a:t>
            </a:r>
            <a:r>
              <a:rPr lang="hu-HU" dirty="0" err="1">
                <a:latin typeface="Corbel" panose="020B0503020204020204" pitchFamily="34" charset="0"/>
              </a:rPr>
              <a:t>programming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period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>
                <a:latin typeface="Corbel" panose="020B0503020204020204" pitchFamily="34" charset="0"/>
              </a:rPr>
              <a:t>50% of </a:t>
            </a:r>
            <a:r>
              <a:rPr lang="hu-HU" dirty="0" err="1">
                <a:latin typeface="Corbel" panose="020B0503020204020204" pitchFamily="34" charset="0"/>
              </a:rPr>
              <a:t>the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budget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will</a:t>
            </a:r>
            <a:r>
              <a:rPr lang="hu-HU" dirty="0">
                <a:latin typeface="Corbel" panose="020B0503020204020204" pitchFamily="34" charset="0"/>
              </a:rPr>
              <a:t> be </a:t>
            </a:r>
            <a:r>
              <a:rPr lang="hu-HU" dirty="0" err="1">
                <a:latin typeface="Corbel" panose="020B0503020204020204" pitchFamily="34" charset="0"/>
              </a:rPr>
              <a:t>available</a:t>
            </a:r>
            <a:r>
              <a:rPr lang="hu-HU" dirty="0">
                <a:latin typeface="Corbel" panose="020B0503020204020204" pitchFamily="34" charset="0"/>
              </a:rPr>
              <a:t> in </a:t>
            </a:r>
            <a:r>
              <a:rPr lang="hu-HU" dirty="0" err="1">
                <a:latin typeface="Corbel" panose="020B0503020204020204" pitchFamily="34" charset="0"/>
              </a:rPr>
              <a:t>the</a:t>
            </a:r>
            <a:r>
              <a:rPr lang="hu-HU" dirty="0">
                <a:latin typeface="Corbel" panose="020B0503020204020204" pitchFamily="34" charset="0"/>
              </a:rPr>
              <a:t> 1st </a:t>
            </a:r>
            <a:r>
              <a:rPr lang="hu-HU" dirty="0" err="1">
                <a:latin typeface="Corbel" panose="020B0503020204020204" pitchFamily="34" charset="0"/>
              </a:rPr>
              <a:t>Call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for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Proposals</a:t>
            </a:r>
            <a:endParaRPr lang="hu-HU" dirty="0">
              <a:latin typeface="Corbel" panose="020B0503020204020204" pitchFamily="34" charset="0"/>
            </a:endParaRPr>
          </a:p>
          <a:p>
            <a:pPr marL="0" indent="0">
              <a:buNone/>
            </a:pPr>
            <a:endParaRPr lang="hu-HU" dirty="0">
              <a:latin typeface="Corbel" panose="020B0503020204020204" pitchFamily="34" charset="0"/>
            </a:endParaRPr>
          </a:p>
          <a:p>
            <a:r>
              <a:rPr lang="hu-HU" dirty="0" err="1">
                <a:latin typeface="Corbel" panose="020B0503020204020204" pitchFamily="34" charset="0"/>
              </a:rPr>
              <a:t>allocated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total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budget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for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Priority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Area</a:t>
            </a:r>
            <a:r>
              <a:rPr lang="hu-HU" dirty="0">
                <a:latin typeface="Corbel" panose="020B0503020204020204" pitchFamily="34" charset="0"/>
              </a:rPr>
              <a:t> 1: EUR 37 490 510,25</a:t>
            </a:r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517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Follow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developments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 fontScale="92500" lnSpcReduction="10000"/>
          </a:bodyPr>
          <a:lstStyle/>
          <a:p>
            <a:r>
              <a:rPr lang="hu-HU" dirty="0">
                <a:latin typeface="Corbel" panose="020B0503020204020204" pitchFamily="34" charset="0"/>
              </a:rPr>
              <a:t>DTP website: </a:t>
            </a:r>
          </a:p>
          <a:p>
            <a:pPr lvl="1"/>
            <a:r>
              <a:rPr lang="hu-HU" dirty="0" err="1">
                <a:latin typeface="Corbel" panose="020B0503020204020204" pitchFamily="34" charset="0"/>
              </a:rPr>
              <a:t>general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information</a:t>
            </a:r>
            <a:r>
              <a:rPr lang="hu-HU" dirty="0">
                <a:latin typeface="Corbel" panose="020B0503020204020204" pitchFamily="34" charset="0"/>
              </a:rPr>
              <a:t>, </a:t>
            </a:r>
          </a:p>
          <a:p>
            <a:pPr lvl="1"/>
            <a:r>
              <a:rPr lang="hu-HU" dirty="0">
                <a:latin typeface="Corbel" panose="020B0503020204020204" pitchFamily="34" charset="0"/>
              </a:rPr>
              <a:t>(</a:t>
            </a:r>
            <a:r>
              <a:rPr lang="hu-HU" dirty="0" err="1">
                <a:latin typeface="Corbel" panose="020B0503020204020204" pitchFamily="34" charset="0"/>
              </a:rPr>
              <a:t>draft</a:t>
            </a:r>
            <a:r>
              <a:rPr lang="hu-HU" dirty="0">
                <a:latin typeface="Corbel" panose="020B0503020204020204" pitchFamily="34" charset="0"/>
              </a:rPr>
              <a:t>-) </a:t>
            </a:r>
            <a:r>
              <a:rPr lang="hu-HU" dirty="0" err="1">
                <a:latin typeface="Corbel" panose="020B0503020204020204" pitchFamily="34" charset="0"/>
              </a:rPr>
              <a:t>Danube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Programme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document</a:t>
            </a:r>
            <a:endParaRPr lang="hu-HU" dirty="0">
              <a:latin typeface="Corbel" panose="020B0503020204020204" pitchFamily="34" charset="0"/>
            </a:endParaRPr>
          </a:p>
          <a:p>
            <a:pPr lvl="1"/>
            <a:r>
              <a:rPr lang="hu-HU" dirty="0" err="1">
                <a:latin typeface="Corbel" panose="020B0503020204020204" pitchFamily="34" charset="0"/>
              </a:rPr>
              <a:t>Call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for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Proposals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announcement</a:t>
            </a:r>
            <a:r>
              <a:rPr lang="hu-HU" dirty="0">
                <a:latin typeface="Corbel" panose="020B0503020204020204" pitchFamily="34" charset="0"/>
              </a:rPr>
              <a:t>, </a:t>
            </a:r>
          </a:p>
          <a:p>
            <a:r>
              <a:rPr lang="hu-HU" dirty="0">
                <a:latin typeface="Corbel" panose="020B0503020204020204" pitchFamily="34" charset="0"/>
              </a:rPr>
              <a:t>DRP </a:t>
            </a:r>
            <a:r>
              <a:rPr lang="hu-HU" dirty="0" err="1">
                <a:latin typeface="Corbel" panose="020B0503020204020204" pitchFamily="34" charset="0"/>
              </a:rPr>
              <a:t>events</a:t>
            </a:r>
            <a:r>
              <a:rPr lang="hu-HU" dirty="0">
                <a:latin typeface="Corbel" panose="020B0503020204020204" pitchFamily="34" charset="0"/>
              </a:rPr>
              <a:t> (</a:t>
            </a:r>
            <a:r>
              <a:rPr lang="hu-HU" dirty="0" err="1">
                <a:latin typeface="Corbel" panose="020B0503020204020204" pitchFamily="34" charset="0"/>
              </a:rPr>
              <a:t>e.g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thematic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webinars</a:t>
            </a:r>
            <a:r>
              <a:rPr lang="hu-HU" dirty="0">
                <a:latin typeface="Corbel" panose="020B0503020204020204" pitchFamily="34" charset="0"/>
              </a:rPr>
              <a:t>, </a:t>
            </a:r>
            <a:r>
              <a:rPr lang="hu-HU" dirty="0" err="1">
                <a:latin typeface="Corbel" panose="020B0503020204020204" pitchFamily="34" charset="0"/>
              </a:rPr>
              <a:t>kick-off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event</a:t>
            </a:r>
            <a:r>
              <a:rPr lang="hu-HU" dirty="0">
                <a:latin typeface="Corbel" panose="020B0503020204020204" pitchFamily="34" charset="0"/>
              </a:rPr>
              <a:t>, Lead </a:t>
            </a:r>
            <a:r>
              <a:rPr lang="hu-HU" dirty="0" err="1" smtClean="0">
                <a:latin typeface="Corbel" panose="020B0503020204020204" pitchFamily="34" charset="0"/>
              </a:rPr>
              <a:t>Applicants</a:t>
            </a:r>
            <a:r>
              <a:rPr lang="hu-HU" smtClean="0">
                <a:latin typeface="Corbel" panose="020B0503020204020204" pitchFamily="34" charset="0"/>
              </a:rPr>
              <a:t>’ </a:t>
            </a:r>
            <a:r>
              <a:rPr lang="hu-HU" dirty="0" err="1">
                <a:latin typeface="Corbel" panose="020B0503020204020204" pitchFamily="34" charset="0"/>
              </a:rPr>
              <a:t>Seminar</a:t>
            </a:r>
            <a:r>
              <a:rPr lang="hu-HU" dirty="0">
                <a:latin typeface="Corbel" panose="020B0503020204020204" pitchFamily="34" charset="0"/>
              </a:rPr>
              <a:t>)</a:t>
            </a:r>
          </a:p>
          <a:p>
            <a:r>
              <a:rPr lang="hu-HU" dirty="0">
                <a:latin typeface="Corbel" panose="020B0503020204020204" pitchFamily="34" charset="0"/>
              </a:rPr>
              <a:t>DTP National </a:t>
            </a:r>
            <a:r>
              <a:rPr lang="hu-HU" dirty="0" err="1">
                <a:latin typeface="Corbel" panose="020B0503020204020204" pitchFamily="34" charset="0"/>
              </a:rPr>
              <a:t>Contact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Points</a:t>
            </a:r>
            <a:endParaRPr lang="hu-HU" dirty="0">
              <a:latin typeface="Corbel" panose="020B0503020204020204" pitchFamily="34" charset="0"/>
            </a:endParaRPr>
          </a:p>
          <a:p>
            <a:r>
              <a:rPr lang="hu-HU" dirty="0">
                <a:latin typeface="Corbel" panose="020B0503020204020204" pitchFamily="34" charset="0"/>
              </a:rPr>
              <a:t>National </a:t>
            </a:r>
            <a:r>
              <a:rPr lang="hu-HU" dirty="0" err="1">
                <a:latin typeface="Corbel" panose="020B0503020204020204" pitchFamily="34" charset="0"/>
              </a:rPr>
              <a:t>events</a:t>
            </a:r>
            <a:r>
              <a:rPr lang="hu-HU" dirty="0">
                <a:latin typeface="Corbel" panose="020B0503020204020204" pitchFamily="34" charset="0"/>
              </a:rPr>
              <a:t> (</a:t>
            </a:r>
            <a:r>
              <a:rPr lang="hu-HU" dirty="0" err="1">
                <a:latin typeface="Corbel" panose="020B0503020204020204" pitchFamily="34" charset="0"/>
              </a:rPr>
              <a:t>e.g</a:t>
            </a:r>
            <a:r>
              <a:rPr lang="hu-HU" dirty="0">
                <a:latin typeface="Corbel" panose="020B0503020204020204" pitchFamily="34" charset="0"/>
              </a:rPr>
              <a:t>. </a:t>
            </a:r>
            <a:r>
              <a:rPr lang="hu-HU" dirty="0" err="1">
                <a:latin typeface="Corbel" panose="020B0503020204020204" pitchFamily="34" charset="0"/>
              </a:rPr>
              <a:t>national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info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days</a:t>
            </a:r>
            <a:r>
              <a:rPr lang="hu-HU" dirty="0">
                <a:latin typeface="Corbel" panose="020B0503020204020204" pitchFamily="34" charset="0"/>
              </a:rPr>
              <a:t>)</a:t>
            </a:r>
          </a:p>
          <a:p>
            <a:r>
              <a:rPr lang="hu-HU" dirty="0">
                <a:latin typeface="Corbel" panose="020B0503020204020204" pitchFamily="34" charset="0"/>
              </a:rPr>
              <a:t>DRP Project </a:t>
            </a:r>
            <a:r>
              <a:rPr lang="hu-HU" dirty="0" err="1">
                <a:latin typeface="Corbel" panose="020B0503020204020204" pitchFamily="34" charset="0"/>
              </a:rPr>
              <a:t>Officer</a:t>
            </a:r>
            <a:r>
              <a:rPr lang="hu-HU" dirty="0">
                <a:latin typeface="Corbel" panose="020B0503020204020204" pitchFamily="34" charset="0"/>
              </a:rPr>
              <a:t> (</a:t>
            </a:r>
            <a:r>
              <a:rPr lang="hu-HU" dirty="0" err="1">
                <a:latin typeface="Corbel" panose="020B0503020204020204" pitchFamily="34" charset="0"/>
              </a:rPr>
              <a:t>e.g</a:t>
            </a:r>
            <a:r>
              <a:rPr lang="hu-HU" dirty="0">
                <a:latin typeface="Corbel" panose="020B0503020204020204" pitchFamily="34" charset="0"/>
              </a:rPr>
              <a:t>. </a:t>
            </a:r>
            <a:r>
              <a:rPr lang="hu-HU" dirty="0" err="1">
                <a:latin typeface="Corbel" panose="020B0503020204020204" pitchFamily="34" charset="0"/>
              </a:rPr>
              <a:t>bilateral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consultations</a:t>
            </a:r>
            <a:r>
              <a:rPr lang="hu-HU" dirty="0">
                <a:latin typeface="Corbel" panose="020B0503020204020204" pitchFamily="34" charset="0"/>
              </a:rPr>
              <a:t>)</a:t>
            </a:r>
          </a:p>
          <a:p>
            <a:r>
              <a:rPr lang="hu-HU" dirty="0">
                <a:latin typeface="Corbel" panose="020B0503020204020204" pitchFamily="34" charset="0"/>
              </a:rPr>
              <a:t>EUSDR </a:t>
            </a:r>
            <a:r>
              <a:rPr lang="hu-HU" dirty="0" err="1">
                <a:latin typeface="Corbel" panose="020B0503020204020204" pitchFamily="34" charset="0"/>
              </a:rPr>
              <a:t>PAs</a:t>
            </a:r>
            <a:endParaRPr lang="hu-HU" dirty="0">
              <a:latin typeface="Corbel" panose="020B0503020204020204" pitchFamily="34" charset="0"/>
            </a:endParaRP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150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Contact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Kovács-Kasza Katalin 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hu-HU" dirty="0">
              <a:solidFill>
                <a:schemeClr val="tx2">
                  <a:lumMod val="75000"/>
                </a:schemeClr>
              </a:solidFill>
              <a:latin typeface="+mj-lt"/>
              <a:hlinkClick r:id="rId3"/>
            </a:endParaRPr>
          </a:p>
          <a:p>
            <a:pPr marL="0" indent="0">
              <a:buNone/>
            </a:pPr>
            <a:r>
              <a:rPr lang="hu-HU" u="sng" dirty="0" smtClean="0">
                <a:solidFill>
                  <a:schemeClr val="tx2">
                    <a:lumMod val="75000"/>
                  </a:schemeClr>
                </a:solidFill>
                <a:latin typeface="+mj-lt"/>
                <a:hlinkClick r:id="rId3"/>
              </a:rPr>
              <a:t>katalin.kovacs-kasza@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  <a:latin typeface="+mj-lt"/>
                <a:hlinkClick r:id="rId3"/>
              </a:rPr>
              <a:t>interreg-danube.eu</a:t>
            </a:r>
            <a:endParaRPr lang="en-US" u="sng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hu-HU" dirty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hu-HU" dirty="0">
                <a:solidFill>
                  <a:schemeClr val="tx2">
                    <a:lumMod val="75000"/>
                  </a:schemeClr>
                </a:solidFill>
                <a:latin typeface="+mj-lt"/>
                <a:hlinkClick r:id="rId4"/>
              </a:rPr>
              <a:t>https://www.interreg-danube.eu/about-dtp/new-funding-2021-2027</a:t>
            </a:r>
            <a:endParaRPr lang="hu-HU" dirty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739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510286" cy="42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70178" y="336331"/>
            <a:ext cx="53287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Danube Region Programme 2021-2027</a:t>
            </a:r>
            <a:endParaRPr lang="en-GB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8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Sustainable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economic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development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r>
              <a:rPr lang="en-US" dirty="0"/>
              <a:t>large competitiveness gaps between the old, the new Member States and the non-EU countries, including their status within the regional innovation ecosystem. </a:t>
            </a:r>
            <a:endParaRPr lang="hu-HU" dirty="0"/>
          </a:p>
          <a:p>
            <a:r>
              <a:rPr lang="hu-HU" dirty="0"/>
              <a:t>a </a:t>
            </a:r>
            <a:r>
              <a:rPr lang="hu-HU" dirty="0" err="1"/>
              <a:t>low</a:t>
            </a:r>
            <a:r>
              <a:rPr lang="hu-HU" dirty="0"/>
              <a:t> </a:t>
            </a:r>
            <a:r>
              <a:rPr lang="hu-HU" dirty="0" err="1"/>
              <a:t>share</a:t>
            </a:r>
            <a:r>
              <a:rPr lang="hu-HU" dirty="0"/>
              <a:t> of </a:t>
            </a:r>
            <a:r>
              <a:rPr lang="hu-HU" dirty="0" err="1"/>
              <a:t>technology</a:t>
            </a:r>
            <a:r>
              <a:rPr lang="hu-HU" dirty="0"/>
              <a:t> and </a:t>
            </a:r>
            <a:r>
              <a:rPr lang="hu-HU" dirty="0" err="1"/>
              <a:t>knowledge-intensive</a:t>
            </a:r>
            <a:r>
              <a:rPr lang="hu-HU" dirty="0"/>
              <a:t> </a:t>
            </a:r>
            <a:r>
              <a:rPr lang="hu-HU" dirty="0" err="1"/>
              <a:t>activities</a:t>
            </a:r>
            <a:endParaRPr lang="hu-HU" dirty="0"/>
          </a:p>
          <a:p>
            <a:r>
              <a:rPr lang="hu-HU" dirty="0" err="1"/>
              <a:t>need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strengthening</a:t>
            </a:r>
            <a:r>
              <a:rPr lang="hu-HU" dirty="0"/>
              <a:t> </a:t>
            </a:r>
            <a:r>
              <a:rPr lang="hu-HU" dirty="0" err="1"/>
              <a:t>synergies</a:t>
            </a:r>
            <a:r>
              <a:rPr lang="hu-HU" dirty="0"/>
              <a:t> and </a:t>
            </a:r>
            <a:r>
              <a:rPr lang="hu-HU" dirty="0" err="1"/>
              <a:t>cross-relationships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quadruple</a:t>
            </a:r>
            <a:r>
              <a:rPr lang="hu-HU" dirty="0"/>
              <a:t> </a:t>
            </a:r>
            <a:r>
              <a:rPr lang="hu-HU" dirty="0" err="1"/>
              <a:t>innovation</a:t>
            </a:r>
            <a:r>
              <a:rPr lang="hu-HU" dirty="0"/>
              <a:t> </a:t>
            </a:r>
            <a:r>
              <a:rPr lang="hu-HU" dirty="0" err="1"/>
              <a:t>stakeholders</a:t>
            </a:r>
            <a:r>
              <a:rPr lang="hu-HU" dirty="0"/>
              <a:t> in </a:t>
            </a:r>
            <a:r>
              <a:rPr lang="hu-HU" dirty="0" err="1"/>
              <a:t>order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facilitate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uptake</a:t>
            </a:r>
            <a:r>
              <a:rPr lang="hu-HU" dirty="0"/>
              <a:t> of </a:t>
            </a:r>
            <a:r>
              <a:rPr lang="hu-HU" dirty="0" err="1"/>
              <a:t>innovative</a:t>
            </a:r>
            <a:r>
              <a:rPr lang="hu-HU" dirty="0"/>
              <a:t> </a:t>
            </a:r>
            <a:r>
              <a:rPr lang="hu-HU" dirty="0" err="1"/>
              <a:t>technologies</a:t>
            </a:r>
            <a:r>
              <a:rPr lang="hu-HU" dirty="0"/>
              <a:t> </a:t>
            </a:r>
            <a:r>
              <a:rPr lang="hu-HU" dirty="0" err="1"/>
              <a:t>across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region</a:t>
            </a:r>
            <a:endParaRPr lang="hu-HU" dirty="0"/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3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Sustainable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economic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development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Danube </a:t>
            </a:r>
            <a:r>
              <a:rPr lang="en-US" dirty="0"/>
              <a:t>Region is </a:t>
            </a:r>
            <a:r>
              <a:rPr lang="hu-HU" dirty="0" err="1" smtClean="0"/>
              <a:t>still</a:t>
            </a:r>
            <a:r>
              <a:rPr lang="hu-HU" dirty="0" smtClean="0"/>
              <a:t> </a:t>
            </a:r>
            <a:r>
              <a:rPr lang="en-US" dirty="0" err="1" smtClean="0"/>
              <a:t>characterised</a:t>
            </a:r>
            <a:r>
              <a:rPr lang="en-US" dirty="0" smtClean="0"/>
              <a:t> </a:t>
            </a:r>
            <a:r>
              <a:rPr lang="en-US" dirty="0"/>
              <a:t>by large cohesion gaps in social and economic aspects</a:t>
            </a:r>
          </a:p>
          <a:p>
            <a:r>
              <a:rPr lang="en-US" dirty="0"/>
              <a:t>solutions can be delivered through </a:t>
            </a:r>
            <a:r>
              <a:rPr lang="en-US" dirty="0" err="1"/>
              <a:t>digitalisation</a:t>
            </a:r>
            <a:r>
              <a:rPr lang="en-US" dirty="0"/>
              <a:t>, industry 4.0 processes and/or smart </a:t>
            </a:r>
            <a:r>
              <a:rPr lang="en-US" dirty="0" err="1"/>
              <a:t>specialisation</a:t>
            </a:r>
            <a:r>
              <a:rPr lang="en-US" dirty="0"/>
              <a:t> strategies and policies (S3) with a special focus on SMEs</a:t>
            </a:r>
            <a:endParaRPr lang="hu-HU" dirty="0"/>
          </a:p>
          <a:p>
            <a:r>
              <a:rPr lang="en-US" dirty="0"/>
              <a:t>large differences in S3 in terms of </a:t>
            </a:r>
            <a:r>
              <a:rPr lang="en-US" dirty="0" err="1"/>
              <a:t>specialisation</a:t>
            </a:r>
            <a:r>
              <a:rPr lang="en-US" dirty="0"/>
              <a:t>, sectors and territorial coverage.</a:t>
            </a:r>
          </a:p>
          <a:p>
            <a:r>
              <a:rPr lang="en-US" dirty="0"/>
              <a:t>support for transnational alignment of S3 strategies is of great importance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02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 err="1">
                <a:latin typeface="Corbel" panose="020B0503020204020204" pitchFamily="34" charset="0"/>
              </a:rPr>
              <a:t>Funding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hu-HU" dirty="0" err="1">
                <a:latin typeface="Corbel" panose="020B0503020204020204" pitchFamily="34" charset="0"/>
              </a:rPr>
              <a:t>opportunities</a:t>
            </a:r>
            <a:r>
              <a:rPr lang="hu-HU" dirty="0">
                <a:latin typeface="Corbel" panose="020B0503020204020204" pitchFamily="34" charset="0"/>
              </a:rPr>
              <a:t> - </a:t>
            </a:r>
            <a:r>
              <a:rPr lang="hu-HU" dirty="0" err="1">
                <a:latin typeface="Corbel" panose="020B0503020204020204" pitchFamily="34" charset="0"/>
              </a:rPr>
              <a:t>innovation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/>
          <a:lstStyle/>
          <a:p>
            <a:r>
              <a:rPr lang="hu-HU" dirty="0">
                <a:latin typeface="Corbel" panose="020B0503020204020204" pitchFamily="34" charset="0"/>
              </a:rPr>
              <a:t>SO 1.1 </a:t>
            </a:r>
            <a:r>
              <a:rPr lang="en-US" dirty="0">
                <a:latin typeface="Corbel" panose="020B0503020204020204" pitchFamily="34" charset="0"/>
              </a:rPr>
              <a:t>Enhancing innovation and technology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>
                <a:latin typeface="Corbel" panose="020B0503020204020204" pitchFamily="34" charset="0"/>
              </a:rPr>
              <a:t>transfer in Danube region</a:t>
            </a:r>
          </a:p>
          <a:p>
            <a:pPr marL="0" indent="0">
              <a:buNone/>
            </a:pPr>
            <a:endParaRPr lang="en-US" dirty="0">
              <a:latin typeface="Corbel" panose="020B0503020204020204" pitchFamily="34" charset="0"/>
            </a:endParaRPr>
          </a:p>
          <a:p>
            <a:r>
              <a:rPr lang="en-US" dirty="0">
                <a:latin typeface="Corbel" panose="020B0503020204020204" pitchFamily="34" charset="0"/>
              </a:rPr>
              <a:t>SO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>
                <a:latin typeface="Corbel" panose="020B0503020204020204" pitchFamily="34" charset="0"/>
              </a:rPr>
              <a:t>1.2 Development of skills for advancing smart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 err="1">
                <a:latin typeface="Corbel" panose="020B0503020204020204" pitchFamily="34" charset="0"/>
              </a:rPr>
              <a:t>specialisation</a:t>
            </a:r>
            <a:r>
              <a:rPr lang="en-US" dirty="0">
                <a:latin typeface="Corbel" panose="020B0503020204020204" pitchFamily="34" charset="0"/>
              </a:rPr>
              <a:t> strategies, industrial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>
                <a:latin typeface="Corbel" panose="020B0503020204020204" pitchFamily="34" charset="0"/>
              </a:rPr>
              <a:t>transformation and transition towards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>
                <a:latin typeface="Corbel" panose="020B0503020204020204" pitchFamily="34" charset="0"/>
              </a:rPr>
              <a:t>industry 4.0, including cross-sectorial</a:t>
            </a:r>
            <a:r>
              <a:rPr lang="hu-HU" dirty="0">
                <a:latin typeface="Corbel" panose="020B0503020204020204" pitchFamily="34" charset="0"/>
              </a:rPr>
              <a:t> </a:t>
            </a:r>
            <a:r>
              <a:rPr lang="en-US" dirty="0">
                <a:latin typeface="Corbel" panose="020B0503020204020204" pitchFamily="34" charset="0"/>
              </a:rPr>
              <a:t>collaborations</a:t>
            </a:r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78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>
                <a:latin typeface="Corbel" panose="020B0503020204020204" pitchFamily="34" charset="0"/>
              </a:rPr>
              <a:t>SO 1.1 - FOCUS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orbel" panose="020B0503020204020204" pitchFamily="34" charset="0"/>
              </a:rPr>
              <a:t>RDI related transnational policies and processes</a:t>
            </a:r>
          </a:p>
          <a:p>
            <a:r>
              <a:rPr lang="hu-HU" dirty="0">
                <a:latin typeface="Corbel" panose="020B0503020204020204" pitchFamily="34" charset="0"/>
              </a:rPr>
              <a:t>u</a:t>
            </a:r>
            <a:r>
              <a:rPr lang="en-US" dirty="0" err="1">
                <a:latin typeface="Corbel" panose="020B0503020204020204" pitchFamily="34" charset="0"/>
              </a:rPr>
              <a:t>ptake</a:t>
            </a:r>
            <a:r>
              <a:rPr lang="en-US" dirty="0">
                <a:latin typeface="Corbel" panose="020B0503020204020204" pitchFamily="34" charset="0"/>
              </a:rPr>
              <a:t> of innovation and advanced technologies</a:t>
            </a:r>
          </a:p>
          <a:p>
            <a:r>
              <a:rPr lang="hu-HU" dirty="0">
                <a:latin typeface="Corbel" panose="020B0503020204020204" pitchFamily="34" charset="0"/>
              </a:rPr>
              <a:t>c</a:t>
            </a:r>
            <a:r>
              <a:rPr lang="en-US" dirty="0" err="1">
                <a:latin typeface="Corbel" panose="020B0503020204020204" pitchFamily="34" charset="0"/>
              </a:rPr>
              <a:t>apacity</a:t>
            </a:r>
            <a:r>
              <a:rPr lang="en-US" dirty="0">
                <a:latin typeface="Corbel" panose="020B0503020204020204" pitchFamily="34" charset="0"/>
              </a:rPr>
              <a:t> building among thematic value chains</a:t>
            </a:r>
          </a:p>
          <a:p>
            <a:r>
              <a:rPr lang="hu-HU" dirty="0">
                <a:latin typeface="Corbel" panose="020B0503020204020204" pitchFamily="34" charset="0"/>
              </a:rPr>
              <a:t>t</a:t>
            </a:r>
            <a:r>
              <a:rPr lang="en-US" dirty="0" err="1">
                <a:latin typeface="Corbel" panose="020B0503020204020204" pitchFamily="34" charset="0"/>
              </a:rPr>
              <a:t>echnology</a:t>
            </a:r>
            <a:r>
              <a:rPr lang="en-US" dirty="0">
                <a:latin typeface="Corbel" panose="020B0503020204020204" pitchFamily="34" charset="0"/>
              </a:rPr>
              <a:t> transfer and uptake from and towards SMEs</a:t>
            </a:r>
          </a:p>
          <a:p>
            <a:r>
              <a:rPr lang="hu-HU" dirty="0">
                <a:latin typeface="Corbel" panose="020B0503020204020204" pitchFamily="34" charset="0"/>
              </a:rPr>
              <a:t>c</a:t>
            </a:r>
            <a:r>
              <a:rPr lang="en-US" dirty="0" err="1">
                <a:latin typeface="Corbel" panose="020B0503020204020204" pitchFamily="34" charset="0"/>
              </a:rPr>
              <a:t>ircular</a:t>
            </a:r>
            <a:r>
              <a:rPr lang="en-US" dirty="0">
                <a:latin typeface="Corbel" panose="020B0503020204020204" pitchFamily="34" charset="0"/>
              </a:rPr>
              <a:t> economy policies and processes</a:t>
            </a:r>
          </a:p>
          <a:p>
            <a:r>
              <a:rPr lang="hu-HU" dirty="0">
                <a:latin typeface="Corbel" panose="020B0503020204020204" pitchFamily="34" charset="0"/>
              </a:rPr>
              <a:t>s</a:t>
            </a:r>
            <a:r>
              <a:rPr lang="en-US" dirty="0">
                <a:latin typeface="Corbel" panose="020B0503020204020204" pitchFamily="34" charset="0"/>
              </a:rPr>
              <a:t>mart, sustainable and green transport technologies and networks</a:t>
            </a:r>
          </a:p>
          <a:p>
            <a:r>
              <a:rPr lang="hu-HU" dirty="0">
                <a:latin typeface="Corbel" panose="020B0503020204020204" pitchFamily="34" charset="0"/>
              </a:rPr>
              <a:t>e</a:t>
            </a:r>
            <a:r>
              <a:rPr lang="en-US" dirty="0">
                <a:latin typeface="Corbel" panose="020B0503020204020204" pitchFamily="34" charset="0"/>
              </a:rPr>
              <a:t>-mobility solutions</a:t>
            </a:r>
          </a:p>
          <a:p>
            <a:r>
              <a:rPr lang="hu-HU" dirty="0">
                <a:latin typeface="Corbel" panose="020B0503020204020204" pitchFamily="34" charset="0"/>
              </a:rPr>
              <a:t>i</a:t>
            </a:r>
            <a:r>
              <a:rPr lang="en-US" dirty="0" err="1">
                <a:latin typeface="Corbel" panose="020B0503020204020204" pitchFamily="34" charset="0"/>
              </a:rPr>
              <a:t>ntegration</a:t>
            </a:r>
            <a:r>
              <a:rPr lang="en-US" dirty="0">
                <a:latin typeface="Corbel" panose="020B0503020204020204" pitchFamily="34" charset="0"/>
              </a:rPr>
              <a:t> of smart cities’ and regions’ solutions</a:t>
            </a:r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53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>
                <a:latin typeface="Corbel" panose="020B0503020204020204" pitchFamily="34" charset="0"/>
              </a:rPr>
              <a:t>SO 1.1 – </a:t>
            </a:r>
            <a:r>
              <a:rPr lang="hu-HU" dirty="0" err="1">
                <a:latin typeface="Corbel" panose="020B0503020204020204" pitchFamily="34" charset="0"/>
              </a:rPr>
              <a:t>Type</a:t>
            </a:r>
            <a:r>
              <a:rPr lang="hu-HU" dirty="0">
                <a:latin typeface="Corbel" panose="020B0503020204020204" pitchFamily="34" charset="0"/>
              </a:rPr>
              <a:t> of ACTIVITIES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endParaRPr lang="hu-HU" dirty="0"/>
          </a:p>
          <a:p>
            <a:r>
              <a:rPr lang="en-US" dirty="0"/>
              <a:t>Uptake of technologies alongside thematic value chains</a:t>
            </a:r>
          </a:p>
          <a:p>
            <a:r>
              <a:rPr lang="en-US" dirty="0"/>
              <a:t>Circular economy collaboration forms and </a:t>
            </a:r>
            <a:r>
              <a:rPr lang="en-US" dirty="0" err="1"/>
              <a:t>harmonisation</a:t>
            </a:r>
            <a:endParaRPr lang="en-US" dirty="0"/>
          </a:p>
          <a:p>
            <a:r>
              <a:rPr lang="en-US" dirty="0"/>
              <a:t>Technology generation</a:t>
            </a:r>
          </a:p>
          <a:p>
            <a:r>
              <a:rPr lang="en-US" dirty="0"/>
              <a:t>Uptake of related advanced technologies</a:t>
            </a:r>
          </a:p>
          <a:p>
            <a:r>
              <a:rPr lang="en-US" dirty="0"/>
              <a:t>Direct contributions to EUSDR Action Plan for PA7 and PA8</a:t>
            </a:r>
            <a:endParaRPr lang="hu-HU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64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>
                <a:latin typeface="Corbel" panose="020B0503020204020204" pitchFamily="34" charset="0"/>
              </a:rPr>
              <a:t>SO 1.2 - FOCUS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/>
          </a:bodyPr>
          <a:lstStyle/>
          <a:p>
            <a:endParaRPr lang="hu-HU" dirty="0"/>
          </a:p>
          <a:p>
            <a:r>
              <a:rPr lang="en-US" dirty="0">
                <a:latin typeface="Corbel" panose="020B0503020204020204" pitchFamily="34" charset="0"/>
              </a:rPr>
              <a:t>Skills development for and of joint advancement of smart </a:t>
            </a:r>
            <a:r>
              <a:rPr lang="en-US" dirty="0" err="1">
                <a:latin typeface="Corbel" panose="020B0503020204020204" pitchFamily="34" charset="0"/>
              </a:rPr>
              <a:t>specialisation</a:t>
            </a:r>
            <a:r>
              <a:rPr lang="en-US" dirty="0">
                <a:latin typeface="Corbel" panose="020B0503020204020204" pitchFamily="34" charset="0"/>
              </a:rPr>
              <a:t> strategies and policies – less advanced regions</a:t>
            </a:r>
          </a:p>
          <a:p>
            <a:r>
              <a:rPr lang="en-US" dirty="0">
                <a:latin typeface="Corbel" panose="020B0503020204020204" pitchFamily="34" charset="0"/>
              </a:rPr>
              <a:t>Skills development and cross sectoral collaborations of smart and traditional type of industries – industrial transformation and transition</a:t>
            </a:r>
          </a:p>
          <a:p>
            <a:r>
              <a:rPr lang="en-US" dirty="0">
                <a:latin typeface="Corbel" panose="020B0503020204020204" pitchFamily="34" charset="0"/>
              </a:rPr>
              <a:t>Skills development for </a:t>
            </a:r>
            <a:r>
              <a:rPr lang="en-US" dirty="0" err="1">
                <a:latin typeface="Corbel" panose="020B0503020204020204" pitchFamily="34" charset="0"/>
              </a:rPr>
              <a:t>deliverin</a:t>
            </a:r>
            <a:r>
              <a:rPr lang="hu-HU" dirty="0">
                <a:latin typeface="Corbel" panose="020B0503020204020204" pitchFamily="34" charset="0"/>
              </a:rPr>
              <a:t>g</a:t>
            </a:r>
            <a:r>
              <a:rPr lang="en-US" dirty="0">
                <a:latin typeface="Corbel" panose="020B0503020204020204" pitchFamily="34" charset="0"/>
              </a:rPr>
              <a:t> products and services with transnational impact</a:t>
            </a:r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48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5AA480-6088-0B46-AA5E-AEFA44F1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933" y="1181099"/>
            <a:ext cx="10888134" cy="1325563"/>
          </a:xfrm>
        </p:spPr>
        <p:txBody>
          <a:bodyPr/>
          <a:lstStyle/>
          <a:p>
            <a:r>
              <a:rPr lang="hu-HU" dirty="0">
                <a:latin typeface="Corbel" panose="020B0503020204020204" pitchFamily="34" charset="0"/>
              </a:rPr>
              <a:t>SO 1.2 – </a:t>
            </a:r>
            <a:r>
              <a:rPr lang="hu-HU" dirty="0" err="1">
                <a:latin typeface="Corbel" panose="020B0503020204020204" pitchFamily="34" charset="0"/>
              </a:rPr>
              <a:t>Type</a:t>
            </a:r>
            <a:r>
              <a:rPr lang="hu-HU" dirty="0">
                <a:latin typeface="Corbel" panose="020B0503020204020204" pitchFamily="34" charset="0"/>
              </a:rPr>
              <a:t> of ACTIVITIES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2DCE16-D93E-3140-A27A-96C6E5B6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33" y="2506662"/>
            <a:ext cx="10888134" cy="3843338"/>
          </a:xfrm>
        </p:spPr>
        <p:txBody>
          <a:bodyPr>
            <a:normAutofit fontScale="70000" lnSpcReduction="20000"/>
          </a:bodyPr>
          <a:lstStyle/>
          <a:p>
            <a:r>
              <a:rPr lang="hu-HU" dirty="0">
                <a:latin typeface="Corbel" panose="020B0503020204020204" pitchFamily="34" charset="0"/>
              </a:rPr>
              <a:t>e</a:t>
            </a:r>
            <a:r>
              <a:rPr lang="en-US" dirty="0" err="1">
                <a:latin typeface="Corbel" panose="020B0503020204020204" pitchFamily="34" charset="0"/>
              </a:rPr>
              <a:t>nhancing</a:t>
            </a:r>
            <a:r>
              <a:rPr lang="en-US" dirty="0">
                <a:latin typeface="Corbel" panose="020B0503020204020204" pitchFamily="34" charset="0"/>
              </a:rPr>
              <a:t> cooperation related to entrepreneurial skills in advanced technologies, industries of high DR importance – to better combine existing capacities and competences</a:t>
            </a:r>
          </a:p>
          <a:p>
            <a:r>
              <a:rPr lang="hu-HU" dirty="0">
                <a:latin typeface="Corbel" panose="020B0503020204020204" pitchFamily="34" charset="0"/>
              </a:rPr>
              <a:t>b</a:t>
            </a:r>
            <a:r>
              <a:rPr lang="en-US" dirty="0" err="1">
                <a:latin typeface="Corbel" panose="020B0503020204020204" pitchFamily="34" charset="0"/>
              </a:rPr>
              <a:t>uilding</a:t>
            </a:r>
            <a:r>
              <a:rPr lang="en-US" dirty="0">
                <a:latin typeface="Corbel" panose="020B0503020204020204" pitchFamily="34" charset="0"/>
              </a:rPr>
              <a:t> cooperation structures </a:t>
            </a:r>
          </a:p>
          <a:p>
            <a:r>
              <a:rPr lang="en-US" dirty="0">
                <a:latin typeface="Corbel" panose="020B0503020204020204" pitchFamily="34" charset="0"/>
              </a:rPr>
              <a:t>obtain</a:t>
            </a:r>
            <a:r>
              <a:rPr lang="hu-HU" dirty="0">
                <a:latin typeface="Corbel" panose="020B0503020204020204" pitchFamily="34" charset="0"/>
              </a:rPr>
              <a:t>ing</a:t>
            </a:r>
            <a:r>
              <a:rPr lang="en-US" dirty="0">
                <a:latin typeface="Corbel" panose="020B0503020204020204" pitchFamily="34" charset="0"/>
              </a:rPr>
              <a:t> innovation capacity needed</a:t>
            </a:r>
          </a:p>
          <a:p>
            <a:r>
              <a:rPr lang="hu-HU" dirty="0" err="1">
                <a:latin typeface="Corbel" panose="020B0503020204020204" pitchFamily="34" charset="0"/>
              </a:rPr>
              <a:t>targeting</a:t>
            </a:r>
            <a:r>
              <a:rPr lang="en-US" dirty="0">
                <a:latin typeface="Corbel" panose="020B0503020204020204" pitchFamily="34" charset="0"/>
              </a:rPr>
              <a:t> competitive</a:t>
            </a:r>
            <a:r>
              <a:rPr lang="hu-HU" dirty="0" err="1">
                <a:latin typeface="Corbel" panose="020B0503020204020204" pitchFamily="34" charset="0"/>
              </a:rPr>
              <a:t>ness</a:t>
            </a:r>
            <a:r>
              <a:rPr lang="en-US" dirty="0">
                <a:latin typeface="Corbel" panose="020B0503020204020204" pitchFamily="34" charset="0"/>
              </a:rPr>
              <a:t> at regional and EU level</a:t>
            </a:r>
          </a:p>
          <a:p>
            <a:r>
              <a:rPr lang="en-US" dirty="0">
                <a:latin typeface="Corbel" panose="020B0503020204020204" pitchFamily="34" charset="0"/>
              </a:rPr>
              <a:t>identify</a:t>
            </a:r>
            <a:r>
              <a:rPr lang="hu-HU" dirty="0">
                <a:latin typeface="Corbel" panose="020B0503020204020204" pitchFamily="34" charset="0"/>
              </a:rPr>
              <a:t>ing</a:t>
            </a:r>
            <a:r>
              <a:rPr lang="en-US" dirty="0">
                <a:latin typeface="Corbel" panose="020B0503020204020204" pitchFamily="34" charset="0"/>
              </a:rPr>
              <a:t> niches within the EU market</a:t>
            </a:r>
          </a:p>
          <a:p>
            <a:r>
              <a:rPr lang="en-US" dirty="0" err="1">
                <a:latin typeface="Corbel" panose="020B0503020204020204" pitchFamily="34" charset="0"/>
              </a:rPr>
              <a:t>becom</a:t>
            </a:r>
            <a:r>
              <a:rPr lang="hu-HU" dirty="0">
                <a:latin typeface="Corbel" panose="020B0503020204020204" pitchFamily="34" charset="0"/>
              </a:rPr>
              <a:t>ing</a:t>
            </a:r>
            <a:r>
              <a:rPr lang="en-US" dirty="0">
                <a:latin typeface="Corbel" panose="020B0503020204020204" pitchFamily="34" charset="0"/>
              </a:rPr>
              <a:t> attractive as a partner within DR or towards other EU regions</a:t>
            </a:r>
          </a:p>
          <a:p>
            <a:r>
              <a:rPr lang="hu-HU" dirty="0">
                <a:latin typeface="Corbel" panose="020B0503020204020204" pitchFamily="34" charset="0"/>
              </a:rPr>
              <a:t>e</a:t>
            </a:r>
            <a:r>
              <a:rPr lang="en-US" dirty="0">
                <a:latin typeface="Corbel" panose="020B0503020204020204" pitchFamily="34" charset="0"/>
              </a:rPr>
              <a:t>stablishing platforms for transfer knowledge and skills and </a:t>
            </a:r>
          </a:p>
          <a:p>
            <a:r>
              <a:rPr lang="hu-HU" dirty="0">
                <a:latin typeface="Corbel" panose="020B0503020204020204" pitchFamily="34" charset="0"/>
              </a:rPr>
              <a:t>b</a:t>
            </a:r>
            <a:r>
              <a:rPr lang="en-US" dirty="0" err="1">
                <a:latin typeface="Corbel" panose="020B0503020204020204" pitchFamily="34" charset="0"/>
              </a:rPr>
              <a:t>uilding</a:t>
            </a:r>
            <a:r>
              <a:rPr lang="en-US" dirty="0">
                <a:latin typeface="Corbel" panose="020B0503020204020204" pitchFamily="34" charset="0"/>
              </a:rPr>
              <a:t> interregional synergies for the development of regional smart </a:t>
            </a:r>
            <a:r>
              <a:rPr lang="en-US" dirty="0" err="1">
                <a:latin typeface="Corbel" panose="020B0503020204020204" pitchFamily="34" charset="0"/>
              </a:rPr>
              <a:t>specialisation</a:t>
            </a:r>
            <a:r>
              <a:rPr lang="en-US" dirty="0">
                <a:latin typeface="Corbel" panose="020B0503020204020204" pitchFamily="34" charset="0"/>
              </a:rPr>
              <a:t> strategies and policies by involving entrepreneurial actors and existing networks in discovering and exploiting promising areas of </a:t>
            </a:r>
            <a:r>
              <a:rPr lang="en-US" dirty="0" err="1">
                <a:latin typeface="Corbel" panose="020B0503020204020204" pitchFamily="34" charset="0"/>
              </a:rPr>
              <a:t>specialisation</a:t>
            </a:r>
            <a:endParaRPr lang="en-US" dirty="0">
              <a:latin typeface="Corbel" panose="020B0503020204020204" pitchFamily="34" charset="0"/>
            </a:endParaRPr>
          </a:p>
          <a:p>
            <a:r>
              <a:rPr lang="hu-HU" dirty="0">
                <a:latin typeface="Corbel" panose="020B0503020204020204" pitchFamily="34" charset="0"/>
              </a:rPr>
              <a:t>s</a:t>
            </a:r>
            <a:r>
              <a:rPr lang="en-US" dirty="0" err="1">
                <a:latin typeface="Corbel" panose="020B0503020204020204" pitchFamily="34" charset="0"/>
              </a:rPr>
              <a:t>etting</a:t>
            </a:r>
            <a:r>
              <a:rPr lang="en-US" dirty="0">
                <a:latin typeface="Corbel" panose="020B0503020204020204" pitchFamily="34" charset="0"/>
              </a:rPr>
              <a:t> up and piloting measures for regions – exchange of experience on implementation of S3</a:t>
            </a:r>
          </a:p>
          <a:p>
            <a:endParaRPr lang="hu-HU" dirty="0"/>
          </a:p>
          <a:p>
            <a:endParaRPr lang="hu-HU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709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{5698AF46-CB8A-E74C-88B0-8A0EB919FAEE}tf10001120</Template>
  <TotalTime>793</TotalTime>
  <Words>748</Words>
  <Application>Microsoft Office PowerPoint</Application>
  <PresentationFormat>Custom</PresentationFormat>
  <Paragraphs>137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 smarter Danube Region</vt:lpstr>
      <vt:lpstr>PowerPoint Presentation</vt:lpstr>
      <vt:lpstr>Sustainable economic development</vt:lpstr>
      <vt:lpstr>Sustainable economic development</vt:lpstr>
      <vt:lpstr>Funding opportunities - innovation</vt:lpstr>
      <vt:lpstr>SO 1.1 - FOCUS</vt:lpstr>
      <vt:lpstr>SO 1.1 – Type of ACTIVITIES</vt:lpstr>
      <vt:lpstr>SO 1.2 - FOCUS</vt:lpstr>
      <vt:lpstr>SO 1.2 – Type of ACTIVITIES</vt:lpstr>
      <vt:lpstr>P1– What we do not finance</vt:lpstr>
      <vt:lpstr>Partnership</vt:lpstr>
      <vt:lpstr>1st Call for Proposals</vt:lpstr>
      <vt:lpstr>Programme Budget</vt:lpstr>
      <vt:lpstr>Follow developments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 Pavlík</dc:creator>
  <cp:lastModifiedBy>Johannes Gabriel</cp:lastModifiedBy>
  <cp:revision>32</cp:revision>
  <cp:lastPrinted>2022-05-23T06:05:14Z</cp:lastPrinted>
  <dcterms:created xsi:type="dcterms:W3CDTF">2022-03-29T08:23:15Z</dcterms:created>
  <dcterms:modified xsi:type="dcterms:W3CDTF">2022-06-21T12:16:33Z</dcterms:modified>
</cp:coreProperties>
</file>